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60" r:id="rId4"/>
    <p:sldId id="320" r:id="rId5"/>
    <p:sldId id="375" r:id="rId6"/>
    <p:sldId id="299" r:id="rId7"/>
    <p:sldId id="369" r:id="rId8"/>
    <p:sldId id="370" r:id="rId9"/>
    <p:sldId id="371" r:id="rId10"/>
    <p:sldId id="376" r:id="rId11"/>
    <p:sldId id="377" r:id="rId12"/>
    <p:sldId id="374" r:id="rId13"/>
    <p:sldId id="341" r:id="rId14"/>
    <p:sldId id="365" r:id="rId15"/>
    <p:sldId id="366" r:id="rId16"/>
    <p:sldId id="344" r:id="rId17"/>
    <p:sldId id="345" r:id="rId18"/>
    <p:sldId id="346" r:id="rId19"/>
    <p:sldId id="347" r:id="rId20"/>
    <p:sldId id="321" r:id="rId21"/>
    <p:sldId id="340" r:id="rId22"/>
    <p:sldId id="333" r:id="rId23"/>
    <p:sldId id="322" r:id="rId24"/>
    <p:sldId id="323" r:id="rId25"/>
    <p:sldId id="327" r:id="rId26"/>
    <p:sldId id="326" r:id="rId27"/>
    <p:sldId id="328" r:id="rId28"/>
    <p:sldId id="334" r:id="rId29"/>
    <p:sldId id="335" r:id="rId30"/>
    <p:sldId id="336" r:id="rId31"/>
    <p:sldId id="337" r:id="rId32"/>
    <p:sldId id="274" r:id="rId33"/>
    <p:sldId id="298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207E9-0549-862B-B29F-6099638C3C0D}" v="2" dt="2025-01-24T17:01:27.573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S::wittman1@otterbein.edu::bff186cd-6ce8-41ba-8e8c-e85cdef216de" providerId="AD" clId="Web-{091207E9-0549-862B-B29F-6099638C3C0D}"/>
    <pc:docChg chg="modSld">
      <pc:chgData name="Wittman, Barry" userId="S::wittman1@otterbein.edu::bff186cd-6ce8-41ba-8e8c-e85cdef216de" providerId="AD" clId="Web-{091207E9-0549-862B-B29F-6099638C3C0D}" dt="2025-01-24T17:01:27.573" v="1" actId="20577"/>
      <pc:docMkLst>
        <pc:docMk/>
      </pc:docMkLst>
      <pc:sldChg chg="modSp">
        <pc:chgData name="Wittman, Barry" userId="S::wittman1@otterbein.edu::bff186cd-6ce8-41ba-8e8c-e85cdef216de" providerId="AD" clId="Web-{091207E9-0549-862B-B29F-6099638C3C0D}" dt="2025-01-24T17:01:27.573" v="1" actId="20577"/>
        <pc:sldMkLst>
          <pc:docMk/>
          <pc:sldMk cId="2161419517" sldId="346"/>
        </pc:sldMkLst>
        <pc:spChg chg="mod">
          <ac:chgData name="Wittman, Barry" userId="S::wittman1@otterbein.edu::bff186cd-6ce8-41ba-8e8c-e85cdef216de" providerId="AD" clId="Web-{091207E9-0549-862B-B29F-6099638C3C0D}" dt="2025-01-24T17:01:27.573" v="1" actId="20577"/>
          <ac:spMkLst>
            <pc:docMk/>
            <pc:sldMk cId="2161419517" sldId="346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A72AA0D2-DAA9-407B-AB7F-46AF65D03DE9}"/>
    <pc:docChg chg="addSld delSld modSld">
      <pc:chgData name="Wittman, Barry" userId="bff186cd-6ce8-41ba-8e8c-e85cdef216de" providerId="ADAL" clId="{A72AA0D2-DAA9-407B-AB7F-46AF65D03DE9}" dt="2025-01-23T21:10:42.559" v="5" actId="2696"/>
      <pc:docMkLst>
        <pc:docMk/>
      </pc:docMkLst>
      <pc:sldChg chg="modSp modAnim">
        <pc:chgData name="Wittman, Barry" userId="bff186cd-6ce8-41ba-8e8c-e85cdef216de" providerId="ADAL" clId="{A72AA0D2-DAA9-407B-AB7F-46AF65D03DE9}" dt="2025-01-23T21:10:21.870" v="3" actId="20577"/>
        <pc:sldMkLst>
          <pc:docMk/>
          <pc:sldMk cId="0" sldId="257"/>
        </pc:sldMkLst>
        <pc:spChg chg="mod">
          <ac:chgData name="Wittman, Barry" userId="bff186cd-6ce8-41ba-8e8c-e85cdef216de" providerId="ADAL" clId="{A72AA0D2-DAA9-407B-AB7F-46AF65D03DE9}" dt="2025-01-23T21:10:21.870" v="3" actId="20577"/>
          <ac:spMkLst>
            <pc:docMk/>
            <pc:sldMk cId="0" sldId="257"/>
            <ac:spMk id="3" creationId="{00000000-0000-0000-0000-000000000000}"/>
          </ac:spMkLst>
        </pc:spChg>
      </pc:sldChg>
      <pc:sldChg chg="add">
        <pc:chgData name="Wittman, Barry" userId="bff186cd-6ce8-41ba-8e8c-e85cdef216de" providerId="ADAL" clId="{A72AA0D2-DAA9-407B-AB7F-46AF65D03DE9}" dt="2025-01-23T21:10:14.811" v="0"/>
        <pc:sldMkLst>
          <pc:docMk/>
          <pc:sldMk cId="31850265" sldId="369"/>
        </pc:sldMkLst>
      </pc:sldChg>
      <pc:sldChg chg="add">
        <pc:chgData name="Wittman, Barry" userId="bff186cd-6ce8-41ba-8e8c-e85cdef216de" providerId="ADAL" clId="{A72AA0D2-DAA9-407B-AB7F-46AF65D03DE9}" dt="2025-01-23T21:10:14.811" v="0"/>
        <pc:sldMkLst>
          <pc:docMk/>
          <pc:sldMk cId="1343999766" sldId="370"/>
        </pc:sldMkLst>
      </pc:sldChg>
      <pc:sldChg chg="add">
        <pc:chgData name="Wittman, Barry" userId="bff186cd-6ce8-41ba-8e8c-e85cdef216de" providerId="ADAL" clId="{A72AA0D2-DAA9-407B-AB7F-46AF65D03DE9}" dt="2025-01-23T21:10:14.811" v="0"/>
        <pc:sldMkLst>
          <pc:docMk/>
          <pc:sldMk cId="585300788" sldId="371"/>
        </pc:sldMkLst>
      </pc:sldChg>
      <pc:sldChg chg="del">
        <pc:chgData name="Wittman, Barry" userId="bff186cd-6ce8-41ba-8e8c-e85cdef216de" providerId="ADAL" clId="{A72AA0D2-DAA9-407B-AB7F-46AF65D03DE9}" dt="2025-01-23T21:10:42.543" v="4" actId="2696"/>
        <pc:sldMkLst>
          <pc:docMk/>
          <pc:sldMk cId="3361021663" sldId="372"/>
        </pc:sldMkLst>
      </pc:sldChg>
      <pc:sldChg chg="del">
        <pc:chgData name="Wittman, Barry" userId="bff186cd-6ce8-41ba-8e8c-e85cdef216de" providerId="ADAL" clId="{A72AA0D2-DAA9-407B-AB7F-46AF65D03DE9}" dt="2025-01-23T21:10:42.559" v="5" actId="2696"/>
        <pc:sldMkLst>
          <pc:docMk/>
          <pc:sldMk cId="1267837712" sldId="373"/>
        </pc:sldMkLst>
      </pc:sldChg>
      <pc:sldChg chg="add">
        <pc:chgData name="Wittman, Barry" userId="bff186cd-6ce8-41ba-8e8c-e85cdef216de" providerId="ADAL" clId="{A72AA0D2-DAA9-407B-AB7F-46AF65D03DE9}" dt="2025-01-23T21:10:14.811" v="0"/>
        <pc:sldMkLst>
          <pc:docMk/>
          <pc:sldMk cId="3499933872" sldId="376"/>
        </pc:sldMkLst>
      </pc:sldChg>
      <pc:sldChg chg="add">
        <pc:chgData name="Wittman, Barry" userId="bff186cd-6ce8-41ba-8e8c-e85cdef216de" providerId="ADAL" clId="{A72AA0D2-DAA9-407B-AB7F-46AF65D03DE9}" dt="2025-01-23T21:10:14.811" v="0"/>
        <pc:sldMkLst>
          <pc:docMk/>
          <pc:sldMk cId="3149129297" sldId="3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</a:t>
            </a:r>
            <a:r>
              <a:rPr lang="en-US"/>
              <a:t>- Friday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#define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110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primary way to specify constants in C is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</a:p>
          <a:p>
            <a:r>
              <a:rPr lang="en-US" dirty="0"/>
              <a:t>When you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something, the preprocessor does a find-and-replace</a:t>
            </a:r>
          </a:p>
          <a:p>
            <a:pPr lvl="1"/>
            <a:r>
              <a:rPr lang="en-US" dirty="0"/>
              <a:t>Don't use a semicolon!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directives are usually put close to the top of a file, for easy visibility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352800"/>
            <a:ext cx="10972800" cy="3200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SIZE 100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array[SIZE];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SIZE; ++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9993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macros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304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also make macros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that take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need to be careful with parentheses</a:t>
            </a:r>
          </a:p>
          <a:p>
            <a:r>
              <a:rPr lang="en-US" dirty="0"/>
              <a:t>Constants and macros are usually written in </a:t>
            </a:r>
            <a:r>
              <a:rPr lang="en-US" b="1" dirty="0"/>
              <a:t>ALL CAPS</a:t>
            </a:r>
            <a:r>
              <a:rPr lang="en-US" dirty="0"/>
              <a:t> to avoid confusion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362200"/>
            <a:ext cx="10972800" cy="259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TO_DEGREES(x) ((x) * 57.29578)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ADD(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 ((a) + (b))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theta = TO_DEGREES(2*M_PI);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 = ADD(5 * 2, 7);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912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568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use directives  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#if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ifdef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#else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These are mostly used to avoid infinite include problems</a:t>
            </a:r>
          </a:p>
          <a:p>
            <a:r>
              <a:rPr lang="en-US" dirty="0"/>
              <a:t>Sometimes they will change what gets compiled based on compiler version, system libraries, or other stuff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267200"/>
            <a:ext cx="10972800" cy="228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SOMETHING_H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SOMETHING_H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something(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b);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66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 Features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4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824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said that the size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is compiler dependent, right?</a:t>
            </a:r>
          </a:p>
          <a:p>
            <a:pPr lvl="1"/>
            <a:r>
              <a:rPr lang="en-US" dirty="0"/>
              <a:t>How do you know what it is?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/>
              <a:t> is a built-in operator that will tell you the size of a data type or variable in bytes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6576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 10;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(a));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array[100];	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4081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Java, constants are specified with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dirty="0"/>
              <a:t> modifier</a:t>
            </a:r>
          </a:p>
          <a:p>
            <a:r>
              <a:rPr lang="en-US" dirty="0"/>
              <a:t>In C, you can use the keyword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Note that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is only a suggestion</a:t>
            </a:r>
          </a:p>
          <a:p>
            <a:pPr lvl="1"/>
            <a:r>
              <a:rPr lang="en-US" dirty="0"/>
              <a:t>The compiler will give you an error if you try to assign things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values, but there are ways you can even get around that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Arrays have to have constant size in C</a:t>
            </a:r>
          </a:p>
          <a:p>
            <a:r>
              <a:rPr lang="en-US" dirty="0"/>
              <a:t>Since you can dodge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, it isn't strong enough to be used for array </a:t>
            </a:r>
            <a:r>
              <a:rPr lang="en-US"/>
              <a:t>size in C89</a:t>
            </a:r>
            <a:endParaRPr lang="en-US" dirty="0"/>
          </a:p>
          <a:p>
            <a:r>
              <a:rPr lang="en-US" dirty="0"/>
              <a:t>That's why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is more prevalent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8862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PI = 3.141592;</a:t>
            </a:r>
          </a:p>
        </p:txBody>
      </p:sp>
    </p:spTree>
    <p:extLst>
      <p:ext uri="{BB962C8B-B14F-4D97-AF65-F5344CB8AC3E}">
        <p14:creationId xmlns:p14="http://schemas.microsoft.com/office/powerpoint/2010/main" val="375028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dirty="0"/>
              <a:t>System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2672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header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limits.h</a:t>
            </a:r>
            <a:r>
              <a:rPr lang="en-US" dirty="0"/>
              <a:t> includes a number of constants useful in C programming</a:t>
            </a:r>
          </a:p>
          <a:p>
            <a:r>
              <a:rPr lang="en-US" dirty="0"/>
              <a:t>There are some for basic data types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float.h</a:t>
            </a:r>
            <a:r>
              <a:rPr lang="en-US" dirty="0"/>
              <a:t> has similar data for floating-point types, but it isn't as useful for us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454197"/>
              </p:ext>
            </p:extLst>
          </p:nvPr>
        </p:nvGraphicFramePr>
        <p:xfrm>
          <a:off x="4953001" y="1805940"/>
          <a:ext cx="6857999" cy="451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7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98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/>
                        <a:t>Constant</a:t>
                      </a:r>
                    </a:p>
                  </a:txBody>
                  <a:tcPr marL="76200" marR="76200" marT="95250" marB="9525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/>
                        <a:t>Typical</a:t>
                      </a:r>
                    </a:p>
                    <a:p>
                      <a:pPr algn="ctr" fontAlgn="t"/>
                      <a:r>
                        <a:rPr lang="en-US" sz="2000" dirty="0"/>
                        <a:t>Value</a:t>
                      </a:r>
                    </a:p>
                  </a:txBody>
                  <a:tcPr marL="76200" marR="76200" marT="95250" marB="9525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/>
                        <a:t>Constant</a:t>
                      </a:r>
                    </a:p>
                  </a:txBody>
                  <a:tcPr marL="76200" marR="76200" marT="95250" marB="9525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/>
                        <a:t>Typical Value</a:t>
                      </a:r>
                    </a:p>
                  </a:txBody>
                  <a:tcPr marL="76200" marR="76200" marT="95250" marB="9525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SCHAR_MIN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–128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INT_MIN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–2147483648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SCHAR_MAX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127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2147483647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UCHAR_MAX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UINT_MAX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4294967295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CHAR_MIN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–128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LONG_MIN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–2147483648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CHAR_MAX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127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LONG_MAX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2147483647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SHRT_MIN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–32768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ULONG_MAX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4294967295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SHRT_MAX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32767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CHAR_BIT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1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USHRT_MAX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65535</a:t>
                      </a:r>
                      <a:endParaRPr lang="en-US" sz="1800" b="1" dirty="0">
                        <a:solidFill>
                          <a:srgbClr val="2A2A2A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76200" marR="76200" marT="95250" marB="95250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20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limits.h</a:t>
            </a:r>
            <a:r>
              <a:rPr lang="en-US" dirty="0"/>
              <a:t> has other system limits</a:t>
            </a:r>
          </a:p>
          <a:p>
            <a:r>
              <a:rPr lang="en-US" dirty="0"/>
              <a:t>C and Linux have their roots in old school systems programming</a:t>
            </a:r>
          </a:p>
          <a:p>
            <a:r>
              <a:rPr lang="en-US" dirty="0"/>
              <a:t>Everything is limited, but the limits are well-defined and accessible</a:t>
            </a:r>
          </a:p>
          <a:p>
            <a:r>
              <a:rPr lang="en-US" dirty="0"/>
              <a:t>You may need to know:</a:t>
            </a:r>
          </a:p>
          <a:p>
            <a:pPr lvl="1"/>
            <a:r>
              <a:rPr lang="en-US" dirty="0"/>
              <a:t>How many files a program can have open at the same time</a:t>
            </a:r>
          </a:p>
          <a:p>
            <a:pPr lvl="1"/>
            <a:r>
              <a:rPr lang="en-US" dirty="0"/>
              <a:t>How big of an argument list you can send to a program</a:t>
            </a:r>
          </a:p>
          <a:p>
            <a:pPr lvl="1"/>
            <a:r>
              <a:rPr lang="en-US" dirty="0"/>
              <a:t>The maximum length of a pathname</a:t>
            </a:r>
          </a:p>
          <a:p>
            <a:pPr lvl="1"/>
            <a:r>
              <a:rPr lang="en-US" dirty="0"/>
              <a:t>Many other things…</a:t>
            </a:r>
          </a:p>
        </p:txBody>
      </p:sp>
    </p:spTree>
    <p:extLst>
      <p:ext uri="{BB962C8B-B14F-4D97-AF65-F5344CB8AC3E}">
        <p14:creationId xmlns:p14="http://schemas.microsoft.com/office/powerpoint/2010/main" val="75633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these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824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 system limits, a minimum requirement for the maximum value is defined 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limits.h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If you want the true maximum value, you can retrieve it at runtime by calling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sysconf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pathconf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(defined 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dirty="0"/>
              <a:t>) with the appropriate constant name</a:t>
            </a:r>
          </a:p>
          <a:p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36576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Ins="91440" bIns="45720" rtlCol="0" anchor="t">
            <a:normAutofit fontScale="6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745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/>
          </a:p>
          <a:p>
            <a:pPr marL="118745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745" indent="0">
              <a:buNone/>
            </a:pP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118745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745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/>
                <a:cs typeface="Courier New"/>
              </a:rPr>
              <a:t>int </a:t>
            </a:r>
            <a:r>
              <a:rPr lang="en-US" b="1" dirty="0">
                <a:latin typeface="Courier New"/>
                <a:cs typeface="Courier New"/>
              </a:rPr>
              <a:t>main()</a:t>
            </a:r>
          </a:p>
          <a:p>
            <a:pPr marL="118745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745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value = </a:t>
            </a:r>
            <a:r>
              <a:rPr lang="en-US" b="1" dirty="0" err="1">
                <a:latin typeface="Courier New" panose="02070309020205020404" pitchFamily="49" charset="0"/>
                <a:cs typeface="Courier New" pitchFamily="49" charset="0"/>
              </a:rPr>
              <a:t>sysconf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(_SC_LOGIN_NAME_MAX);</a:t>
            </a:r>
          </a:p>
          <a:p>
            <a:pPr marL="118745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/>
                <a:cs typeface="Courier New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/>
                <a:cs typeface="Courier New"/>
              </a:rPr>
              <a:t>"Maximum login name size: %</a:t>
            </a:r>
            <a:r>
              <a:rPr lang="en-US" b="1" dirty="0" err="1">
                <a:solidFill>
                  <a:srgbClr val="C00000"/>
                </a:solidFill>
                <a:latin typeface="Courier New"/>
                <a:cs typeface="Courier New"/>
              </a:rPr>
              <a:t>ld</a:t>
            </a:r>
            <a:r>
              <a:rPr lang="en-US" b="1" dirty="0">
                <a:solidFill>
                  <a:srgbClr val="C00000"/>
                </a:solidFill>
                <a:latin typeface="Courier New"/>
                <a:cs typeface="Courier New"/>
              </a:rPr>
              <a:t>\n"</a:t>
            </a:r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/>
                <a:cs typeface="Courier New"/>
              </a:rPr>
              <a:t>value</a:t>
            </a:r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118745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745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745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6141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system limits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962620"/>
              </p:ext>
            </p:extLst>
          </p:nvPr>
        </p:nvGraphicFramePr>
        <p:xfrm>
          <a:off x="327639" y="1524000"/>
          <a:ext cx="11483361" cy="5247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7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1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limits.h</a:t>
                      </a:r>
                      <a:endParaRPr lang="en-US" sz="1600" u="none" strike="noStrike" dirty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Constant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Minimum</a:t>
                      </a:r>
                      <a:endParaRPr lang="en-US" sz="1600" u="none" strike="noStrike" baseline="0" dirty="0">
                        <a:effectLst/>
                      </a:endParaRPr>
                    </a:p>
                    <a:p>
                      <a:pPr algn="ctr" fontAlgn="b"/>
                      <a:r>
                        <a:rPr lang="en-US" sz="1600" u="none" strike="noStrike" baseline="0" dirty="0">
                          <a:effectLst/>
                        </a:rPr>
                        <a:t>Value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sysconf</a:t>
                      </a:r>
                      <a:r>
                        <a:rPr lang="en-US" sz="1600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600" u="none" strike="noStrike" dirty="0">
                          <a:effectLst/>
                        </a:rPr>
                        <a:t>) 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Description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ARG_MAX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4096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_SC_ARG_MAX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Maximum bytes for arguments (</a:t>
                      </a:r>
                      <a:r>
                        <a:rPr lang="en-US" sz="16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argv</a:t>
                      </a:r>
                      <a:r>
                        <a:rPr lang="en-US" sz="1600" u="none" strike="noStrike" dirty="0">
                          <a:effectLst/>
                        </a:rPr>
                        <a:t>) plus environment (</a:t>
                      </a:r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environ</a:t>
                      </a:r>
                      <a:r>
                        <a:rPr lang="en-US" sz="1600" u="none" strike="noStrike" dirty="0">
                          <a:effectLst/>
                        </a:rPr>
                        <a:t>) that can be supplied to an </a:t>
                      </a:r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exec()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+mn-lt"/>
                          <a:cs typeface="Courier New" pitchFamily="49" charset="0"/>
                        </a:rPr>
                        <a:t>none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+mn-lt"/>
                          <a:cs typeface="Courier New" pitchFamily="49" charset="0"/>
                        </a:rPr>
                        <a:t>none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_SC_CLK_TCK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Unit of measurement for </a:t>
                      </a:r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times()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LOGIN_NAME_MAX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_SC_LOGIN_NAME_MAX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Maximum size of a login name, including terminating null byte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OPEN_MAX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_SC_OPEN_MAX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Maximum number of file descriptors that a process can have open at one time, and one greater than maximum usable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+mn-lt"/>
                          <a:cs typeface="Courier New" pitchFamily="49" charset="0"/>
                        </a:rPr>
                        <a:t>none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_SC_PAGESIZE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Size of a virtual memory page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STREAM_MAX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_SC_STREAM_MAX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Maximum number of </a:t>
                      </a:r>
                      <a:r>
                        <a:rPr lang="en-US" sz="16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stdio</a:t>
                      </a:r>
                      <a:r>
                        <a:rPr lang="en-US" sz="1600" u="none" strike="noStrike" dirty="0">
                          <a:effectLst/>
                        </a:rPr>
                        <a:t> streams that can be open at one time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NAME_MAX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_PC_NAME_MAX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Maximum number of bytes in a filename, excluding terminating null byte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PATH_MAX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_PC_PATH_MAX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Maximum number of bytes in a pathname, including terminating null byte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82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Math library</a:t>
            </a:r>
          </a:p>
          <a:p>
            <a:r>
              <a:rPr lang="en-US" dirty="0"/>
              <a:t>Character I/O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uses one byte for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</a:t>
            </a:r>
          </a:p>
          <a:p>
            <a:r>
              <a:rPr lang="en-US" dirty="0"/>
              <a:t>This means that we can represent the 128 ASCII characters without a problem</a:t>
            </a:r>
          </a:p>
          <a:p>
            <a:pPr lvl="1"/>
            <a:r>
              <a:rPr lang="en-US" dirty="0"/>
              <a:t>In many situations, you can use the full 256 extended ASCII sequence</a:t>
            </a:r>
          </a:p>
          <a:p>
            <a:pPr lvl="1"/>
            <a:r>
              <a:rPr lang="en-US" dirty="0"/>
              <a:t>In other cases, the (negative) characters will cause problems</a:t>
            </a:r>
          </a:p>
          <a:p>
            <a:r>
              <a:rPr lang="en-US" dirty="0"/>
              <a:t>Let's see them!</a:t>
            </a:r>
          </a:p>
          <a:p>
            <a:r>
              <a:rPr lang="en-US" dirty="0"/>
              <a:t>Beware the ASCII table!</a:t>
            </a:r>
          </a:p>
          <a:p>
            <a:pPr lvl="1"/>
            <a:r>
              <a:rPr lang="en-US" dirty="0"/>
              <a:t>Use it and die!</a:t>
            </a:r>
          </a:p>
        </p:txBody>
      </p:sp>
    </p:spTree>
    <p:extLst>
      <p:ext uri="{BB962C8B-B14F-4D97-AF65-F5344CB8AC3E}">
        <p14:creationId xmlns:p14="http://schemas.microsoft.com/office/powerpoint/2010/main" val="242134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 table</a:t>
            </a:r>
          </a:p>
        </p:txBody>
      </p:sp>
      <p:pic>
        <p:nvPicPr>
          <p:cNvPr id="1026" name="Picture 2" descr="http://www.cdrummond.qc.ca/cegep/informat/professeurs/alain/images/ASCII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14400"/>
            <a:ext cx="533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208794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If you ever put one of these codes in your program, you deserve a zero.</a:t>
            </a:r>
          </a:p>
        </p:txBody>
      </p:sp>
    </p:spTree>
    <p:extLst>
      <p:ext uri="{BB962C8B-B14F-4D97-AF65-F5344CB8AC3E}">
        <p14:creationId xmlns:p14="http://schemas.microsoft.com/office/powerpoint/2010/main" val="3185608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values</a:t>
            </a:r>
          </a:p>
        </p:txBody>
      </p:sp>
      <p:sp>
        <p:nvSpPr>
          <p:cNvPr id="4" name="Content Placeholder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1; c != 0; ++c)         		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"%c\n"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c);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7329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nothing type safe in C</a:t>
            </a:r>
          </a:p>
          <a:p>
            <a:r>
              <a:rPr lang="en-US" dirty="0"/>
              <a:t>What happens when you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with the wrong </a:t>
            </a:r>
            <a:r>
              <a:rPr lang="en-US" dirty="0" err="1"/>
              <a:t>specifiers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Either the wrong types or the wrong number of arguments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495800"/>
            <a:ext cx="10972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13.7); </a:t>
            </a:r>
          </a:p>
          <a:p>
            <a:pPr marL="118872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"%x\n"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13.7);</a:t>
            </a:r>
          </a:p>
          <a:p>
            <a:pPr marL="118872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"%c\n"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13.7);</a:t>
            </a:r>
          </a:p>
          <a:p>
            <a:pPr marL="118872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01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string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What's the difference between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%x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%X</a:t>
            </a:r>
            <a:r>
              <a:rPr lang="en-US" dirty="0"/>
              <a:t>?</a:t>
            </a:r>
          </a:p>
          <a:p>
            <a:r>
              <a:rPr lang="en-US" dirty="0"/>
              <a:t>How do you specify the minimum width of an output number?</a:t>
            </a:r>
          </a:p>
          <a:p>
            <a:pPr lvl="1"/>
            <a:r>
              <a:rPr lang="en-US" dirty="0"/>
              <a:t>Why would you want to do that?</a:t>
            </a:r>
          </a:p>
          <a:p>
            <a:r>
              <a:rPr lang="en-US" dirty="0"/>
              <a:t>How do you specify a set number of places after the decimal point for floating-point values?</a:t>
            </a:r>
          </a:p>
          <a:p>
            <a:r>
              <a:rPr lang="en-US" dirty="0"/>
              <a:t>What does the following format string say?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 "%6d 0x%04X\n"</a:t>
            </a:r>
          </a:p>
        </p:txBody>
      </p:sp>
    </p:spTree>
    <p:extLst>
      <p:ext uri="{BB962C8B-B14F-4D97-AF65-F5344CB8AC3E}">
        <p14:creationId xmlns:p14="http://schemas.microsoft.com/office/powerpoint/2010/main" val="292819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480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Now that we have a deep understanding of how the data is stored in the computer, there are operators we can use to manipulate those representations</a:t>
            </a:r>
          </a:p>
          <a:p>
            <a:r>
              <a:rPr lang="en-US" dirty="0"/>
              <a:t>These are: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	Bitwise AND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/>
              <a:t>	Bitwise OR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~	</a:t>
            </a:r>
            <a:r>
              <a:rPr lang="en-US" dirty="0"/>
              <a:t>Bitwise NOT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/>
              <a:t>	Bitwise XOR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/>
              <a:t>	Left shift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dirty="0"/>
              <a:t>	Right shift</a:t>
            </a:r>
          </a:p>
        </p:txBody>
      </p:sp>
    </p:spTree>
    <p:extLst>
      <p:ext uri="{BB962C8B-B14F-4D97-AF65-F5344CB8AC3E}">
        <p14:creationId xmlns:p14="http://schemas.microsoft.com/office/powerpoint/2010/main" val="52617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06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bitwise AND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 takes:</a:t>
            </a:r>
          </a:p>
          <a:p>
            <a:pPr lvl="1"/>
            <a:r>
              <a:rPr lang="en-US" dirty="0"/>
              <a:t>Integer representations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endParaRPr lang="en-US" dirty="0"/>
          </a:p>
          <a:p>
            <a:r>
              <a:rPr lang="en-US" dirty="0"/>
              <a:t>It produces an integer representation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Its bits are the logical AND of the corresponding bits in a and b</a:t>
            </a:r>
          </a:p>
          <a:p>
            <a:r>
              <a:rPr lang="en-US" dirty="0"/>
              <a:t>Example using 8-bit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887091"/>
              </p:ext>
            </p:extLst>
          </p:nvPr>
        </p:nvGraphicFramePr>
        <p:xfrm>
          <a:off x="2743203" y="3581400"/>
          <a:ext cx="6781800" cy="175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8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8278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8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54102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= 46;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 = 77;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 = a &amp; b;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//12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9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06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bitwise OR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/>
              <a:t>) takes:</a:t>
            </a:r>
          </a:p>
          <a:p>
            <a:pPr lvl="1"/>
            <a:r>
              <a:rPr lang="en-US" dirty="0"/>
              <a:t>Integer representations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endParaRPr lang="en-US" dirty="0"/>
          </a:p>
          <a:p>
            <a:r>
              <a:rPr lang="en-US" dirty="0"/>
              <a:t>It produces an integer representation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Its bits are the logical OR of the corresponding bits in a and b</a:t>
            </a:r>
          </a:p>
          <a:p>
            <a:r>
              <a:rPr lang="en-US" dirty="0"/>
              <a:t>Example using 8-bit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54102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= 46;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 = 77;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 = a | b;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//111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620294"/>
              </p:ext>
            </p:extLst>
          </p:nvPr>
        </p:nvGraphicFramePr>
        <p:xfrm>
          <a:off x="2743203" y="3581400"/>
          <a:ext cx="6781800" cy="175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8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8278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8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|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34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NOT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06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bitwise NOT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dirty="0"/>
              <a:t>) takes:</a:t>
            </a:r>
          </a:p>
          <a:p>
            <a:pPr lvl="1"/>
            <a:r>
              <a:rPr lang="en-US" dirty="0"/>
              <a:t>An integer representation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  <a:p>
            <a:r>
              <a:rPr lang="en-US" dirty="0"/>
              <a:t>It produces an integer representation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Its bits are the logical NOT of the corresponding bits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dirty="0"/>
              <a:t>Example using 8-bit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317842"/>
              </p:ext>
            </p:extLst>
          </p:nvPr>
        </p:nvGraphicFramePr>
        <p:xfrm>
          <a:off x="2743203" y="3706990"/>
          <a:ext cx="6781800" cy="116981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8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8278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~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54102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= 46;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 = ~a;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-47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52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XOR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06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bitwise XOR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/>
              <a:t>) takes:</a:t>
            </a:r>
          </a:p>
          <a:p>
            <a:pPr lvl="1"/>
            <a:r>
              <a:rPr lang="en-US" dirty="0"/>
              <a:t>Integer representations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endParaRPr lang="en-US" dirty="0"/>
          </a:p>
          <a:p>
            <a:r>
              <a:rPr lang="en-US" dirty="0"/>
              <a:t>It produces an integer representation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Its bits are the logical XOR of the corresponding bits in a and b</a:t>
            </a:r>
          </a:p>
          <a:p>
            <a:r>
              <a:rPr lang="en-US" dirty="0"/>
              <a:t>Example using 8-bit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54102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= 46;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 = 77;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 = a ^ b;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//99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37045"/>
              </p:ext>
            </p:extLst>
          </p:nvPr>
        </p:nvGraphicFramePr>
        <p:xfrm>
          <a:off x="2743203" y="3581400"/>
          <a:ext cx="6781800" cy="175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8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8278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8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^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022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44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without a temp!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possible to use bitwise XOR to swap two integer values without using a temporary variable</a:t>
            </a:r>
          </a:p>
          <a:p>
            <a:r>
              <a:rPr lang="en-US" dirty="0"/>
              <a:t>Behold!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does it work?</a:t>
            </a:r>
          </a:p>
          <a:p>
            <a:r>
              <a:rPr lang="en-US" dirty="0"/>
              <a:t>Be careful: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/>
              <a:t> have the same location in memory, it doesn't work</a:t>
            </a:r>
          </a:p>
          <a:p>
            <a:r>
              <a:rPr lang="en-US" dirty="0"/>
              <a:t>It is faster in some cases, in some implementations, but should not generally be used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0480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x ^ y;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x ^ y;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x ^ y;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39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  <a:p>
            <a:r>
              <a:rPr lang="en-US" dirty="0"/>
              <a:t>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K&amp;R chapter 3</a:t>
            </a:r>
          </a:p>
          <a:p>
            <a:r>
              <a:rPr lang="en-US" dirty="0"/>
              <a:t>Finish Project 1</a:t>
            </a:r>
          </a:p>
          <a:p>
            <a:pPr lvl="1"/>
            <a:r>
              <a:rPr lang="en-US" dirty="0"/>
              <a:t>Due tonight by midnight!</a:t>
            </a:r>
          </a:p>
          <a:p>
            <a:r>
              <a:rPr lang="en-US"/>
              <a:t>Start Project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9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26670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i="1" dirty="0"/>
              <a:t>It </a:t>
            </a:r>
            <a:r>
              <a:rPr lang="en-US" i="1" dirty="0" err="1"/>
              <a:t>ain't</a:t>
            </a:r>
            <a:r>
              <a:rPr lang="en-US" i="1" dirty="0"/>
              <a:t> what you don't know that gets you into trouble. It's what you know for sure that just </a:t>
            </a:r>
            <a:r>
              <a:rPr lang="en-US" i="1" dirty="0" err="1"/>
              <a:t>ain't</a:t>
            </a:r>
            <a:r>
              <a:rPr lang="en-US" i="1" dirty="0"/>
              <a:t> so.</a:t>
            </a:r>
          </a:p>
          <a:p>
            <a:pPr marL="118872" indent="0">
              <a:buNone/>
            </a:pPr>
            <a:endParaRPr lang="en-US" i="1" dirty="0"/>
          </a:p>
          <a:p>
            <a:pPr marL="411480" lvl="1" indent="0">
              <a:buNone/>
            </a:pPr>
            <a:r>
              <a:rPr lang="en-US" dirty="0"/>
              <a:t>Mark Twain</a:t>
            </a:r>
          </a:p>
        </p:txBody>
      </p:sp>
    </p:spTree>
    <p:extLst>
      <p:ext uri="{BB962C8B-B14F-4D97-AF65-F5344CB8AC3E}">
        <p14:creationId xmlns:p14="http://schemas.microsoft.com/office/powerpoint/2010/main" val="3430564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Preprocessor Directives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Preprocessor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preprocessor directives which are technically not part of the C language</a:t>
            </a:r>
          </a:p>
          <a:p>
            <a:r>
              <a:rPr lang="en-US" dirty="0"/>
              <a:t>These are processed before the real C compiler becomes involved</a:t>
            </a:r>
          </a:p>
          <a:p>
            <a:r>
              <a:rPr lang="en-US" dirty="0"/>
              <a:t>The most important of these are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</a:p>
          <a:p>
            <a:pPr lvl="1"/>
            <a:r>
              <a:rPr lang="en-US" dirty="0"/>
              <a:t>Conditional compilation directives</a:t>
            </a:r>
          </a:p>
        </p:txBody>
      </p:sp>
    </p:spTree>
    <p:extLst>
      <p:ext uri="{BB962C8B-B14F-4D97-AF65-F5344CB8AC3E}">
        <p14:creationId xmlns:p14="http://schemas.microsoft.com/office/powerpoint/2010/main" val="134399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#include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have already used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dirty="0"/>
              <a:t> before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/>
              <a:t>It can be used to include any other file</a:t>
            </a:r>
          </a:p>
          <a:p>
            <a:pPr lvl="1"/>
            <a:r>
              <a:rPr lang="en-US" dirty="0"/>
              <a:t>Use angle brackets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&gt;</a:t>
            </a:r>
            <a:r>
              <a:rPr lang="en-US" dirty="0"/>
              <a:t>) for standard libraries</a:t>
            </a:r>
          </a:p>
          <a:p>
            <a:pPr lvl="1"/>
            <a:r>
              <a:rPr lang="en-US" dirty="0"/>
              <a:t>Use quotes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</a:t>
            </a:r>
            <a:r>
              <a:rPr lang="en-US" dirty="0"/>
              <a:t>) for anything else</a:t>
            </a:r>
          </a:p>
          <a:p>
            <a:r>
              <a:rPr lang="en-US" dirty="0"/>
              <a:t>It literally pastes the file into the document where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dirty="0"/>
              <a:t> directive is</a:t>
            </a:r>
          </a:p>
          <a:p>
            <a:r>
              <a:rPr lang="en-US" dirty="0"/>
              <a:t>Never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  <a:r>
              <a:rPr lang="en-US" dirty="0"/>
              <a:t> files (executable code), only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.h</a:t>
            </a:r>
            <a:r>
              <a:rPr lang="en-US" dirty="0"/>
              <a:t> files (definitions and prototypes)</a:t>
            </a:r>
          </a:p>
          <a:p>
            <a:r>
              <a:rPr lang="en-US" dirty="0"/>
              <a:t>It is possible to have a circular include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0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2644</TotalTime>
  <Words>1877</Words>
  <Application>Microsoft Office PowerPoint</Application>
  <PresentationFormat>Widescreen</PresentationFormat>
  <Paragraphs>436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Module</vt:lpstr>
      <vt:lpstr>COMP 2400</vt:lpstr>
      <vt:lpstr>Last time</vt:lpstr>
      <vt:lpstr>Questions?</vt:lpstr>
      <vt:lpstr>Project 1</vt:lpstr>
      <vt:lpstr>Project 2</vt:lpstr>
      <vt:lpstr>Quotes</vt:lpstr>
      <vt:lpstr>Preprocessor Directives</vt:lpstr>
      <vt:lpstr>Preprocessor directives</vt:lpstr>
      <vt:lpstr>#include</vt:lpstr>
      <vt:lpstr>#define</vt:lpstr>
      <vt:lpstr>#define macros</vt:lpstr>
      <vt:lpstr>Conditional compilation</vt:lpstr>
      <vt:lpstr>Other C Features</vt:lpstr>
      <vt:lpstr>sizeof</vt:lpstr>
      <vt:lpstr>const</vt:lpstr>
      <vt:lpstr>System limits</vt:lpstr>
      <vt:lpstr>Other limits</vt:lpstr>
      <vt:lpstr>Getting these limits</vt:lpstr>
      <vt:lpstr>Examples of system limits</vt:lpstr>
      <vt:lpstr>char values</vt:lpstr>
      <vt:lpstr>ASCII table</vt:lpstr>
      <vt:lpstr>Character values</vt:lpstr>
      <vt:lpstr>Trouble with printf()</vt:lpstr>
      <vt:lpstr>Format string practice</vt:lpstr>
      <vt:lpstr>Bitwise Operators</vt:lpstr>
      <vt:lpstr>Bitwise operators</vt:lpstr>
      <vt:lpstr>Bitwise AND</vt:lpstr>
      <vt:lpstr>Bitwise OR</vt:lpstr>
      <vt:lpstr>Bitwise NOT</vt:lpstr>
      <vt:lpstr>Bitwise XOR</vt:lpstr>
      <vt:lpstr>Swap without a temp!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367</cp:revision>
  <dcterms:created xsi:type="dcterms:W3CDTF">2009-08-24T20:26:10Z</dcterms:created>
  <dcterms:modified xsi:type="dcterms:W3CDTF">2025-01-24T17:01:27Z</dcterms:modified>
</cp:coreProperties>
</file>